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6" r:id="rId6"/>
    <p:sldId id="283" r:id="rId7"/>
    <p:sldId id="267" r:id="rId8"/>
    <p:sldId id="269" r:id="rId9"/>
    <p:sldId id="275" r:id="rId10"/>
    <p:sldId id="276" r:id="rId11"/>
    <p:sldId id="284" r:id="rId12"/>
    <p:sldId id="285" r:id="rId13"/>
    <p:sldId id="287" r:id="rId14"/>
    <p:sldId id="277" r:id="rId15"/>
    <p:sldId id="288" r:id="rId16"/>
    <p:sldId id="290" r:id="rId17"/>
    <p:sldId id="289" r:id="rId18"/>
    <p:sldId id="291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099" autoAdjust="0"/>
  </p:normalViewPr>
  <p:slideViewPr>
    <p:cSldViewPr>
      <p:cViewPr varScale="1">
        <p:scale>
          <a:sx n="63" d="100"/>
          <a:sy n="63" d="100"/>
        </p:scale>
        <p:origin x="996" y="6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fr-FR"/>
              <a:t>01/10/2018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fr-FR"/>
              <a:t>01/10/2018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Langue à Dakar : </a:t>
            </a:r>
            <a:r>
              <a:rPr lang="en-US" baseline="0" dirty="0" err="1"/>
              <a:t>Français</a:t>
            </a:r>
            <a:r>
              <a:rPr lang="en-US" baseline="0" dirty="0"/>
              <a:t> pour </a:t>
            </a:r>
            <a:r>
              <a:rPr lang="en-US" baseline="0" dirty="0" err="1"/>
              <a:t>ceux</a:t>
            </a:r>
            <a:r>
              <a:rPr lang="en-US" baseline="0" dirty="0"/>
              <a:t> qui </a:t>
            </a:r>
            <a:r>
              <a:rPr lang="en-US" baseline="0" dirty="0" err="1"/>
              <a:t>reçoivent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instruction à </a:t>
            </a:r>
            <a:r>
              <a:rPr lang="en-US" baseline="0" dirty="0" err="1"/>
              <a:t>l’école</a:t>
            </a:r>
            <a:r>
              <a:rPr lang="en-US" baseline="0" dirty="0"/>
              <a:t> </a:t>
            </a:r>
            <a:r>
              <a:rPr lang="en-US" baseline="0" dirty="0" err="1"/>
              <a:t>républicaine</a:t>
            </a:r>
            <a:r>
              <a:rPr lang="en-US" baseline="0" dirty="0"/>
              <a:t> </a:t>
            </a:r>
            <a:r>
              <a:rPr lang="en-US" baseline="0" dirty="0" err="1"/>
              <a:t>ou</a:t>
            </a:r>
            <a:r>
              <a:rPr lang="en-US" baseline="0" dirty="0"/>
              <a:t> </a:t>
            </a:r>
            <a:r>
              <a:rPr lang="en-US" baseline="0" dirty="0" err="1"/>
              <a:t>catholique</a:t>
            </a:r>
            <a:r>
              <a:rPr lang="en-US" baseline="0" dirty="0"/>
              <a:t> + Wolof.  </a:t>
            </a:r>
            <a:r>
              <a:rPr lang="en-US" baseline="0" dirty="0" err="1"/>
              <a:t>Barrière</a:t>
            </a:r>
            <a:r>
              <a:rPr lang="en-US" baseline="0" dirty="0"/>
              <a:t> de la langue plus </a:t>
            </a:r>
            <a:r>
              <a:rPr lang="en-US" baseline="0" dirty="0" err="1"/>
              <a:t>présente</a:t>
            </a:r>
            <a:r>
              <a:rPr lang="en-US" baseline="0" dirty="0"/>
              <a:t> que </a:t>
            </a:r>
            <a:r>
              <a:rPr lang="en-US" baseline="0" dirty="0" err="1"/>
              <a:t>ce</a:t>
            </a:r>
            <a:r>
              <a:rPr lang="en-US" baseline="0" dirty="0"/>
              <a:t> </a:t>
            </a:r>
            <a:r>
              <a:rPr lang="en-US" baseline="0" dirty="0" err="1"/>
              <a:t>qu’on</a:t>
            </a:r>
            <a:r>
              <a:rPr lang="en-US" baseline="0" dirty="0"/>
              <a:t> </a:t>
            </a:r>
            <a:r>
              <a:rPr lang="en-US" baseline="0" dirty="0" err="1"/>
              <a:t>imaginait</a:t>
            </a:r>
            <a:r>
              <a:rPr lang="en-US" baseline="0" dirty="0"/>
              <a:t>, le </a:t>
            </a:r>
            <a:r>
              <a:rPr lang="en-US" baseline="0" dirty="0" err="1"/>
              <a:t>choix</a:t>
            </a:r>
            <a:r>
              <a:rPr lang="en-US" baseline="0" dirty="0"/>
              <a:t> du </a:t>
            </a:r>
            <a:r>
              <a:rPr lang="en-US" baseline="0" dirty="0" err="1"/>
              <a:t>Sénégal</a:t>
            </a:r>
            <a:r>
              <a:rPr lang="en-US" baseline="0" dirty="0"/>
              <a:t> </a:t>
            </a:r>
            <a:r>
              <a:rPr lang="en-US" baseline="0" dirty="0" err="1"/>
              <a:t>s’étant</a:t>
            </a:r>
            <a:r>
              <a:rPr lang="en-US" baseline="0" dirty="0"/>
              <a:t> fait sur la langue </a:t>
            </a:r>
            <a:r>
              <a:rPr lang="en-US" baseline="0" dirty="0" err="1"/>
              <a:t>officielle</a:t>
            </a:r>
            <a:r>
              <a:rPr lang="en-US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Religion : </a:t>
            </a:r>
            <a:r>
              <a:rPr lang="en-US" baseline="0" dirty="0" err="1"/>
              <a:t>état</a:t>
            </a:r>
            <a:r>
              <a:rPr lang="en-US" baseline="0" dirty="0"/>
              <a:t> </a:t>
            </a:r>
            <a:r>
              <a:rPr lang="en-US" baseline="0" dirty="0" err="1"/>
              <a:t>laïque</a:t>
            </a:r>
            <a:r>
              <a:rPr lang="en-US" baseline="0" dirty="0"/>
              <a:t>, à predominance </a:t>
            </a:r>
            <a:r>
              <a:rPr lang="en-US" baseline="0" dirty="0" err="1"/>
              <a:t>musulmane</a:t>
            </a:r>
            <a:r>
              <a:rPr lang="en-US" baseline="0" dirty="0"/>
              <a:t> </a:t>
            </a:r>
            <a:r>
              <a:rPr lang="en-US" baseline="0" dirty="0" err="1"/>
              <a:t>polygame</a:t>
            </a:r>
            <a:r>
              <a:rPr lang="en-US" baseline="0" dirty="0"/>
              <a:t>. Des mosques </a:t>
            </a:r>
            <a:r>
              <a:rPr lang="en-US" baseline="0" dirty="0" err="1"/>
              <a:t>dans</a:t>
            </a:r>
            <a:r>
              <a:rPr lang="en-US" baseline="0" dirty="0"/>
              <a:t> </a:t>
            </a:r>
            <a:r>
              <a:rPr lang="en-US" baseline="0" dirty="0" err="1"/>
              <a:t>toute</a:t>
            </a:r>
            <a:r>
              <a:rPr lang="en-US" baseline="0" dirty="0"/>
              <a:t> la </a:t>
            </a:r>
            <a:r>
              <a:rPr lang="en-US" baseline="0" dirty="0" err="1"/>
              <a:t>ville</a:t>
            </a:r>
            <a:r>
              <a:rPr lang="en-US" baseline="0" dirty="0"/>
              <a:t> avec haut </a:t>
            </a:r>
            <a:r>
              <a:rPr lang="en-US" baseline="0" dirty="0" err="1"/>
              <a:t>parleur</a:t>
            </a:r>
            <a:r>
              <a:rPr lang="en-US" baseline="0" dirty="0"/>
              <a:t> et </a:t>
            </a:r>
            <a:r>
              <a:rPr lang="en-US" baseline="0" dirty="0" err="1"/>
              <a:t>appel</a:t>
            </a:r>
            <a:r>
              <a:rPr lang="en-US" baseline="0" dirty="0"/>
              <a:t> à la </a:t>
            </a:r>
            <a:r>
              <a:rPr lang="en-US" baseline="0" dirty="0" err="1"/>
              <a:t>prière</a:t>
            </a:r>
            <a:r>
              <a:rPr lang="en-US" baseline="0" dirty="0"/>
              <a:t> </a:t>
            </a:r>
            <a:r>
              <a:rPr lang="en-US" baseline="0" dirty="0" err="1"/>
              <a:t>dès</a:t>
            </a:r>
            <a:r>
              <a:rPr lang="en-US" baseline="0" dirty="0"/>
              <a:t> 5h du </a:t>
            </a:r>
            <a:r>
              <a:rPr lang="en-US" baseline="0" dirty="0" err="1"/>
              <a:t>matin</a:t>
            </a:r>
            <a:r>
              <a:rPr lang="en-US" baseline="0" dirty="0"/>
              <a:t> et </a:t>
            </a:r>
            <a:r>
              <a:rPr lang="en-US" baseline="0" dirty="0" err="1"/>
              <a:t>jusqu’à</a:t>
            </a:r>
            <a:r>
              <a:rPr lang="en-US" baseline="0" dirty="0"/>
              <a:t> 22h. Haute tolerance </a:t>
            </a:r>
            <a:r>
              <a:rPr lang="en-US" baseline="0" dirty="0" err="1"/>
              <a:t>interreligieuse</a:t>
            </a:r>
            <a:r>
              <a:rPr lang="en-US" baseline="0" dirty="0"/>
              <a:t>. </a:t>
            </a:r>
            <a:r>
              <a:rPr lang="en-US" baseline="0" dirty="0" err="1"/>
              <a:t>Messe</a:t>
            </a:r>
            <a:r>
              <a:rPr lang="en-US" baseline="0" dirty="0"/>
              <a:t> le </a:t>
            </a:r>
            <a:r>
              <a:rPr lang="en-US" baseline="0" dirty="0" err="1"/>
              <a:t>dimanche</a:t>
            </a:r>
            <a:r>
              <a:rPr lang="en-US" baseline="0" dirty="0"/>
              <a:t>. Au sein, du </a:t>
            </a:r>
            <a:r>
              <a:rPr lang="en-US" baseline="0" dirty="0" err="1"/>
              <a:t>dispensaire</a:t>
            </a:r>
            <a:r>
              <a:rPr lang="en-US" baseline="0" dirty="0"/>
              <a:t>, </a:t>
            </a:r>
            <a:r>
              <a:rPr lang="en-US" baseline="0" dirty="0" err="1"/>
              <a:t>tenu</a:t>
            </a:r>
            <a:r>
              <a:rPr lang="en-US" baseline="0" dirty="0"/>
              <a:t> par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soeur</a:t>
            </a:r>
            <a:r>
              <a:rPr lang="en-US" baseline="0" dirty="0"/>
              <a:t> </a:t>
            </a:r>
            <a:r>
              <a:rPr lang="en-US" baseline="0" dirty="0" err="1"/>
              <a:t>franciscaine</a:t>
            </a:r>
            <a:r>
              <a:rPr lang="en-US" baseline="0" dirty="0"/>
              <a:t>, les </a:t>
            </a:r>
            <a:r>
              <a:rPr lang="en-US" baseline="0" dirty="0" err="1"/>
              <a:t>soignants</a:t>
            </a:r>
            <a:r>
              <a:rPr lang="en-US" baseline="0" dirty="0"/>
              <a:t> </a:t>
            </a:r>
            <a:r>
              <a:rPr lang="en-US" baseline="0" dirty="0" err="1"/>
              <a:t>pratiquent</a:t>
            </a:r>
            <a:r>
              <a:rPr lang="en-US" baseline="0" dirty="0"/>
              <a:t> les 2 religions. Il </a:t>
            </a:r>
            <a:r>
              <a:rPr lang="en-US" baseline="0" dirty="0" err="1"/>
              <a:t>est</a:t>
            </a:r>
            <a:r>
              <a:rPr lang="en-US" baseline="0" dirty="0"/>
              <a:t> important au </a:t>
            </a:r>
            <a:r>
              <a:rPr lang="en-US" baseline="0" dirty="0" err="1"/>
              <a:t>Sénégal</a:t>
            </a:r>
            <a:r>
              <a:rPr lang="en-US" baseline="0" dirty="0"/>
              <a:t> de </a:t>
            </a:r>
            <a:r>
              <a:rPr lang="en-US" baseline="0" dirty="0" err="1"/>
              <a:t>pratiquer</a:t>
            </a:r>
            <a:r>
              <a:rPr lang="en-US" baseline="0" dirty="0"/>
              <a:t> </a:t>
            </a:r>
            <a:r>
              <a:rPr lang="en-US" baseline="0" dirty="0" err="1"/>
              <a:t>une</a:t>
            </a:r>
            <a:r>
              <a:rPr lang="en-US" baseline="0" dirty="0"/>
              <a:t> religion : un </a:t>
            </a:r>
            <a:r>
              <a:rPr lang="en-US" baseline="0" dirty="0" err="1"/>
              <a:t>peuple</a:t>
            </a:r>
            <a:r>
              <a:rPr lang="en-US" baseline="0" dirty="0"/>
              <a:t>, un but,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foi</a:t>
            </a:r>
            <a:r>
              <a:rPr lang="en-US" baseline="0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Chômage</a:t>
            </a:r>
            <a:r>
              <a:rPr lang="en-US" baseline="0" dirty="0"/>
              <a:t> : </a:t>
            </a:r>
            <a:r>
              <a:rPr lang="en-US" baseline="0" dirty="0" err="1"/>
              <a:t>officiellement</a:t>
            </a:r>
            <a:r>
              <a:rPr lang="en-US" baseline="0" dirty="0"/>
              <a:t> 23%, </a:t>
            </a:r>
            <a:r>
              <a:rPr lang="en-US" baseline="0" dirty="0" err="1"/>
              <a:t>seulement</a:t>
            </a:r>
            <a:r>
              <a:rPr lang="en-US" baseline="0" dirty="0"/>
              <a:t> </a:t>
            </a:r>
            <a:r>
              <a:rPr lang="en-US" baseline="0" dirty="0" err="1"/>
              <a:t>ceux</a:t>
            </a:r>
            <a:r>
              <a:rPr lang="en-US" baseline="0" dirty="0"/>
              <a:t> qui </a:t>
            </a:r>
            <a:r>
              <a:rPr lang="en-US" baseline="0" dirty="0" err="1"/>
              <a:t>sont</a:t>
            </a:r>
            <a:r>
              <a:rPr lang="en-US" baseline="0" dirty="0"/>
              <a:t> </a:t>
            </a:r>
            <a:r>
              <a:rPr lang="en-US" baseline="0" dirty="0" err="1"/>
              <a:t>inscrits</a:t>
            </a:r>
            <a:r>
              <a:rPr lang="en-US" baseline="0" dirty="0"/>
              <a:t> sur des </a:t>
            </a:r>
            <a:r>
              <a:rPr lang="en-US" baseline="0" dirty="0" err="1"/>
              <a:t>listes</a:t>
            </a:r>
            <a:r>
              <a:rPr lang="en-US" baseline="0" dirty="0"/>
              <a:t> (sans assurance </a:t>
            </a:r>
            <a:r>
              <a:rPr lang="en-US" baseline="0" dirty="0" err="1"/>
              <a:t>chômage</a:t>
            </a:r>
            <a:r>
              <a:rPr lang="en-US" baseline="0" dirty="0"/>
              <a:t>). </a:t>
            </a:r>
            <a:r>
              <a:rPr lang="en-US" baseline="0" dirty="0" err="1"/>
              <a:t>Dans</a:t>
            </a:r>
            <a:r>
              <a:rPr lang="en-US" baseline="0" dirty="0"/>
              <a:t> la </a:t>
            </a:r>
            <a:r>
              <a:rPr lang="en-US" baseline="0" dirty="0" err="1"/>
              <a:t>réalité</a:t>
            </a:r>
            <a:r>
              <a:rPr lang="en-US" baseline="0" dirty="0"/>
              <a:t>, </a:t>
            </a:r>
            <a:r>
              <a:rPr lang="en-US" baseline="0" dirty="0" err="1"/>
              <a:t>bcp</a:t>
            </a:r>
            <a:r>
              <a:rPr lang="en-US" baseline="0" dirty="0"/>
              <a:t> plus de </a:t>
            </a:r>
            <a:r>
              <a:rPr lang="en-US" baseline="0" dirty="0" err="1"/>
              <a:t>chômeurs</a:t>
            </a:r>
            <a:r>
              <a:rPr lang="en-US" baseline="0" dirty="0"/>
              <a:t>, de </a:t>
            </a:r>
            <a:r>
              <a:rPr lang="en-US" baseline="0" dirty="0" err="1"/>
              <a:t>travailleurs</a:t>
            </a:r>
            <a:r>
              <a:rPr lang="en-US" baseline="0" dirty="0"/>
              <a:t> “non </a:t>
            </a:r>
            <a:r>
              <a:rPr lang="en-US" baseline="0" dirty="0" err="1"/>
              <a:t>officiels</a:t>
            </a:r>
            <a:r>
              <a:rPr lang="en-US" baseline="0" dirty="0"/>
              <a:t>” (</a:t>
            </a:r>
            <a:r>
              <a:rPr lang="en-US" baseline="0" dirty="0" err="1"/>
              <a:t>vendeurs</a:t>
            </a:r>
            <a:r>
              <a:rPr lang="en-US" baseline="0" dirty="0"/>
              <a:t>, </a:t>
            </a:r>
            <a:r>
              <a:rPr lang="en-US" baseline="0" dirty="0" err="1"/>
              <a:t>clando</a:t>
            </a:r>
            <a:r>
              <a:rPr lang="en-US" baseline="0" dirty="0"/>
              <a:t>, </a:t>
            </a:r>
            <a:r>
              <a:rPr lang="en-US" baseline="0" dirty="0" err="1"/>
              <a:t>cireurs</a:t>
            </a:r>
            <a:r>
              <a:rPr lang="en-US" baseline="0" dirty="0"/>
              <a:t>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A2CC701-D80A-463B-8415-A85485312088}" type="slidenum">
              <a:rPr lang="en-US" sz="1200" b="0" i="0">
                <a:latin typeface="Century Gothic"/>
                <a:ea typeface="+mn-ea"/>
                <a:cs typeface="+mn-cs"/>
              </a:rPr>
              <a:t>2</a:t>
            </a:fld>
            <a:endParaRPr lang="en-US" sz="1200" b="0" i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30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35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89663" y="-10886"/>
            <a:ext cx="5995988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fr-FR"/>
              <a:t>01/10/2018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fr-FR"/>
              <a:pPr/>
              <a:t>01/10/2018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fr-FR" sz="4400" b="0" i="0" baseline="0" dirty="0">
                <a:solidFill>
                  <a:srgbClr val="545454">
                    <a:lumMod val="50000"/>
                  </a:srgbClr>
                </a:solidFill>
                <a:latin typeface="Century Gothic"/>
                <a:ea typeface="+mj-ea"/>
                <a:cs typeface="+mj-cs"/>
              </a:rPr>
              <a:t>Stage au Sénégal</a:t>
            </a:r>
          </a:p>
        </p:txBody>
      </p:sp>
      <p:pic>
        <p:nvPicPr>
          <p:cNvPr id="1026" name="Picture 2" descr="Résultat de recherche d'images pour &quot;photo sénégal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20" y="2276872"/>
            <a:ext cx="360040" cy="56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760" y="1232756"/>
            <a:ext cx="6048672" cy="453650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2384" y="1232756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302324" y="2738879"/>
            <a:ext cx="63367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appréhender rapidement le champ d'action du dispensaire en terme de santé publique afin de participer / mettre en place des actions</a:t>
            </a:r>
          </a:p>
          <a:p>
            <a:r>
              <a:rPr lang="en-US" dirty="0"/>
              <a:t>	( vaccination, </a:t>
            </a:r>
            <a:r>
              <a:rPr lang="en-US" dirty="0" err="1"/>
              <a:t>distrib</a:t>
            </a:r>
            <a:r>
              <a:rPr lang="en-US" dirty="0"/>
              <a:t> anti-</a:t>
            </a:r>
            <a:r>
              <a:rPr lang="en-US" dirty="0" err="1"/>
              <a:t>parasitaire</a:t>
            </a:r>
            <a:r>
              <a:rPr lang="en-US" dirty="0"/>
              <a:t>, </a:t>
            </a:r>
            <a:r>
              <a:rPr lang="en-US" dirty="0" err="1"/>
              <a:t>statistiques</a:t>
            </a:r>
            <a:r>
              <a:rPr lang="en-US" dirty="0"/>
              <a:t>, </a:t>
            </a:r>
            <a:r>
              <a:rPr lang="en-US" dirty="0" err="1"/>
              <a:t>affiches</a:t>
            </a:r>
            <a:r>
              <a:rPr lang="en-US" dirty="0"/>
              <a:t> de </a:t>
            </a:r>
            <a:r>
              <a:rPr lang="en-US" dirty="0" err="1"/>
              <a:t>prévention</a:t>
            </a:r>
            <a:r>
              <a:rPr lang="en-US" dirty="0"/>
              <a:t>)</a:t>
            </a: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-99392"/>
            <a:ext cx="3886200" cy="4038600"/>
          </a:xfrm>
        </p:spPr>
        <p:txBody>
          <a:bodyPr/>
          <a:lstStyle/>
          <a:p>
            <a:r>
              <a:rPr lang="en-US" dirty="0"/>
              <a:t>Nos </a:t>
            </a:r>
            <a:r>
              <a:rPr lang="en-US" dirty="0" err="1"/>
              <a:t>objectifs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0316" y="764704"/>
            <a:ext cx="6552728" cy="936104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dirty="0"/>
              <a:t>Connaissance du système de santé sénégalais, rôle et pratique des IDE</a:t>
            </a:r>
          </a:p>
          <a:p>
            <a:endParaRPr lang="fr-FR" dirty="0"/>
          </a:p>
        </p:txBody>
      </p:sp>
      <p:pic>
        <p:nvPicPr>
          <p:cNvPr id="4098" name="Picture 2" descr="https://dispensairesaintlaurent.files.wordpress.com/2012/09/img_6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16" y="4293096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ispensairesaintlaurent.files.wordpress.com/2012/09/img_28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0" y="173386"/>
            <a:ext cx="3070878" cy="229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230316" y="1628800"/>
            <a:ext cx="6552728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/>
              <a:t>Connaissance</a:t>
            </a:r>
            <a:r>
              <a:rPr lang="en-US" dirty="0"/>
              <a:t> du pays, de </a:t>
            </a:r>
            <a:r>
              <a:rPr lang="en-US" dirty="0" err="1"/>
              <a:t>sa</a:t>
            </a:r>
            <a:r>
              <a:rPr lang="en-US" dirty="0"/>
              <a:t> culture, de </a:t>
            </a:r>
            <a:r>
              <a:rPr lang="en-US" dirty="0" err="1"/>
              <a:t>sa</a:t>
            </a:r>
            <a:r>
              <a:rPr lang="en-US" dirty="0"/>
              <a:t> population pour </a:t>
            </a:r>
            <a:r>
              <a:rPr lang="en-US" dirty="0" err="1"/>
              <a:t>une</a:t>
            </a:r>
            <a:r>
              <a:rPr lang="en-US" dirty="0"/>
              <a:t> PEC </a:t>
            </a:r>
            <a:r>
              <a:rPr lang="en-US" dirty="0" err="1"/>
              <a:t>adapatée</a:t>
            </a:r>
            <a:r>
              <a:rPr lang="en-US" dirty="0"/>
              <a:t> et </a:t>
            </a:r>
            <a:r>
              <a:rPr lang="en-US" dirty="0" err="1"/>
              <a:t>adapater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fr-FR" dirty="0"/>
              <a:t>soins</a:t>
            </a:r>
            <a:r>
              <a:rPr lang="en-US" dirty="0"/>
              <a:t> aux </a:t>
            </a:r>
            <a:r>
              <a:rPr lang="en-US" dirty="0" err="1"/>
              <a:t>moyens</a:t>
            </a:r>
            <a:r>
              <a:rPr lang="en-US" dirty="0"/>
              <a:t> du </a:t>
            </a:r>
            <a:r>
              <a:rPr lang="en-US" dirty="0" err="1"/>
              <a:t>dispensaire</a:t>
            </a:r>
            <a:endParaRPr lang="en-US" dirty="0"/>
          </a:p>
          <a:p>
            <a:endParaRPr lang="en-US" dirty="0"/>
          </a:p>
          <a:p>
            <a:pPr>
              <a:lnSpc>
                <a:spcPct val="9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33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0"/>
            <a:ext cx="3783724" cy="6858000"/>
          </a:xfrm>
          <a:prstGeom prst="rect">
            <a:avLst/>
          </a:prstGeom>
        </p:spPr>
      </p:pic>
      <p:pic>
        <p:nvPicPr>
          <p:cNvPr id="5122" name="Picture 2" descr="https://lh3.googleusercontent.com/P2o1xMZ-ecprtW8sNngi_8R4KIuY-3pF_oJcCssUcBZ5IvYTWQuoW712YMxlgz6EjOXfW52rFTVv_2KXy94PL9c91imh9pZLsCcYJwkmZ7Srzz_Ob-pXq1koMiQwytCN3fRkP3cg3n8nEEkvuXtAQGlLx4BSDTqvw3NgnOZhbe4rCoqv219aOEY0bNm0xMROV9pI6GhOXphg8-RQtMelW_hUo3sX3MG02rXzZwH3a5BGda9vIRptfdjfPiF6-luR58mfgGkxWg8H629QirTjFS6tQIj-DReb32-M1HIJTFVJSlElra-Ww6FnyZ5ahlHu1qCpKseHzCTCc7IKx6Pmo3v8EmmDVEQkBQA0NbqjOAIul2ye3-ieiJWrvuG4uiFofNjHErPXryQL-Gp_dyedUOpVr6sWAX5aW9vgt3m_6czpOStZhmWnSITjEiKNaKjSjhOWVlOm2-PkI7h3aHHXhoq5xpK-ojW5uV4qhRxD4FiKWT7qKBukgBaMcC8sQDKAkAH1MWdaZH1Yr8pI4NUrgDaKwN60oqHUH9nrG1Pf_ecPtOKoFE6zBoBP9QvJE-yLuHJIvtapTfY-W1AB6I04oeynvDRFD1KsyS8NJ8k=w1170-h1560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19" y="10289"/>
            <a:ext cx="5135783" cy="684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75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0"/>
            <a:ext cx="3783724" cy="6858000"/>
          </a:xfrm>
          <a:prstGeom prst="rect">
            <a:avLst/>
          </a:prstGeom>
        </p:spPr>
      </p:pic>
      <p:pic>
        <p:nvPicPr>
          <p:cNvPr id="6146" name="Picture 2" descr="https://lh3.googleusercontent.com/JwZ-ZGiQ-EN94BUaVxmUoGbhx_48DEcgrtCKzpw4KN1B-LwADZ1eDfpr3alSYBGkCocWgIWDLJ5Ew2ItAZrNcc9tGyrBqh3OKDZKkj1L3N3VnpNMNryucHir08l9SlGfMEWK5_UaTuOG2KwCjEfjXAmC4NAoyChn0RCkQ2Nxe5GbooKUwQiC6T927FrCYPnEb3GWtklZm0GQUNdnB8GOdgCN4PXQv_StlOjfgCIs0s_uvPkk1RuSkxXcWTGEThO_wP6NB921l11MfNRXbcyNIP3c-Vo_-r5-NjWuYUUlwppyn0ruEbYiNv-yEMMzoT_es5BHBz30ky49FhYht5o1V0NUoV0bAuse5SL5Opa2QzeNCnuOQtrhXsh56y-EIRHisHw3ES5yFVqV0PScENpfXGSxdGTR1-DEMtn3BIMAb3FdnnW2iOcSrG5IBrV05TwkynOhpx8xiDAu9eUBwRyfk5xrcUo3332xbA6RlTD-KFmoeNiiYq31FUt5QZqnpbok4hcP9J7b0-SGASXVsGxZs7Rg82cfby5ahdQW-OPm5L5uc2f1nY7cELUfQPFM1EtM0DrAVSGQdZoWxD2FyNifc-_SjQLzBg4OObjNVxs=w2080-h1560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1094624"/>
            <a:ext cx="6225001" cy="466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jfw8LAfFtuYI5CRTRvoPhM2XI5FzVxiLwG-aJEbmqWu4_H72XNjw54dFgEayExmugQH58MUeHb-bz7YEScn2zee12brKx0PBqvqm-2X8vviykT9xG0aCbHiXcz2wr3gkLst8tvvjZxCFLhH3mKmAhaaXgQ2uDzED6Qk_ypV5bRM3e8mszsfpFVKKKWC5kiKN-nQAcrPpj6TaWcwOCDacijWIFVKM1bT0qsc78Pbpb1hqAqsqVR4b00pCxEekAfTPsGPWpr0tjqGoIzx-_9g7pAwIAvxlBgS0IuCtbKOkGG13uHGyXiVz-caiubqSjzk5Lga4aw4hOwSCWktFonn0BK5VlxTUIo9AdBrYBpb-P_2Er2an5U37jkrvAtbp-yTsDR82fAE8xbS2oJsih9_Qba8yoxtHX4hBdhgE-GXtYHOG91qMAhCoKnYQvzk59626T0GcEU9ANKDJ7USJpD1FKNBQAzg2el2mStQuvjh0x6-fxxoS5b31pKhfPXhssvYirzMJ7-0iCfhbc2CzRbQeYNWcDaJ8crcu6ZX_uWRigFL7q1L2AZKuhoj_LpNK5BxlU0Rk5ISBMwj0zXINNxeZGv4VbTmlQ4cRgHrzlJc=w2080-h1560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4211" cy="397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88" y="2636912"/>
            <a:ext cx="7316691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84" y="41243"/>
            <a:ext cx="5112568" cy="681675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924" y="0"/>
            <a:ext cx="9144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91" y="0"/>
            <a:ext cx="9464842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45" y="0"/>
            <a:ext cx="8939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République</a:t>
            </a:r>
            <a:r>
              <a:rPr lang="en-US" dirty="0"/>
              <a:t> du </a:t>
            </a:r>
            <a:br>
              <a:rPr lang="en-US" dirty="0"/>
            </a:br>
            <a:r>
              <a:rPr lang="en-US" dirty="0" err="1"/>
              <a:t>Sénégal</a:t>
            </a:r>
            <a:endParaRPr lang="en-US" dirty="0"/>
          </a:p>
        </p:txBody>
      </p:sp>
      <p:pic>
        <p:nvPicPr>
          <p:cNvPr id="2050" name="Picture 2" descr="Casamance : Les espoirs de paix encore minces même avec une pluie de millia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548680"/>
            <a:ext cx="41148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80656"/>
              </p:ext>
            </p:extLst>
          </p:nvPr>
        </p:nvGraphicFramePr>
        <p:xfrm>
          <a:off x="549796" y="1768474"/>
          <a:ext cx="6417208" cy="473652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3248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Capitale :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Dakar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Superficie :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196,722 Km²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Monnaie :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Franc CFA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Population 2017: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16,1 Millions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Population urbaine 2017: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43.50%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Population féminine 2017: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49.70%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Langue officielle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Français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Dialectes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Wolof, Diola, Malinké, </a:t>
                      </a:r>
                      <a:r>
                        <a:rPr lang="fr-FR" sz="9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Pular</a:t>
                      </a: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Sérère et Soninké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Religion dominante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Islam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Taux de natalité :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36.20‰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Espérance de vie à la naissance 2015 :  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66,9 ans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Taux de fécondité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Age moyen / âge médian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22,7 ans / 18 ans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Salaire moyen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125 437 FCFA (191€)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Taux de pauvreté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46,7%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603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Taux de chômage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22,7%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051" name="Image 1" descr="https://www.afdb.org/uploads/tx_llafdbstatistics/senegal_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33" y="1069975"/>
            <a:ext cx="61912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sénégal</a:t>
            </a:r>
            <a:r>
              <a:rPr lang="fr-FR" dirty="0"/>
              <a:t> d’après nous…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17614" y="2204864"/>
            <a:ext cx="9701334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sz="2400" dirty="0"/>
              <a:t>La pollution (visuelle, sonore, olfactive)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sz="2400" dirty="0"/>
              <a:t>Un pays en construction permanente 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sz="2400" dirty="0"/>
              <a:t>La pauvreté (enfants mendiants, travail précaire)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sz="2400" dirty="0"/>
              <a:t>Religions (présentes, tolérantes, obligatoires ?)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sz="2400" dirty="0"/>
              <a:t>La campagne à la ville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sz="2400" dirty="0"/>
              <a:t>Les contradictions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fr-FR" sz="2400" dirty="0"/>
              <a:t>La </a:t>
            </a:r>
            <a:r>
              <a:rPr lang="fr-FR" sz="2400" dirty="0" err="1"/>
              <a:t>téranga</a:t>
            </a:r>
            <a:r>
              <a:rPr lang="fr-FR" sz="2400" dirty="0"/>
              <a:t> sénégalaise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4" y="0"/>
            <a:ext cx="9252520" cy="6939390"/>
          </a:xfrm>
          <a:prstGeom prst="rect">
            <a:avLst/>
          </a:prstGeom>
        </p:spPr>
      </p:pic>
      <p:pic>
        <p:nvPicPr>
          <p:cNvPr id="1026" name="Picture 2" descr="https://lh3.googleusercontent.com/bkuFWpE_cirU-Y-pLLjyMTPFgYXvN1bvoFKCK2V0er9Nwmrwz83Ps1JNFNg6DYufI-8dQs5gpDJRoi1sLcBkNJmvczj7FhaRjO9BUBVFmewaqx-PRMmlp9zwZgqVnw_ZW3c1wb6Qnv-T_ZF29D6IusXzJYcEva99HSW1tOKACHYkOrw2ovoa4qNRR7Eiodv1xDET3vGAx3iagyATfFfULD7GucIoMHZrlRNMp1sT-x9BVUaUJvr1FbnIif0m4AQ1aNZQ6yNfruuGbiBVE62WzNV8QScVyWIcJ4jrI1sL-9M8KEQuuBMvZVVwNj3EH3q02RpnGaMY917vC-IWMbvj638RmV8OXXpGJHPEBmk0GxaYz4eI15EeBG876_NbgUQayrsIuXUHWDQD-etqzRtid_aXkcRPetd8f9Y2nS46CJUVVU1ub0kP1K1jPyk0q0UY7PKV60GoLE0f5oJ3MfKk9QVzzq1nUQQY29kkXb9h8witJ4zD_XDTCzjQ8idk2j5WNgRProYbyUvWouyvo1j101HiOmSh_BZSSuwov6iLygoE-sN31LPD57SM0uSPZXBgS_vVL0Gli1cz9pFw17nXKYW3H5EjYx060al3YBA=w2080-h1560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2" y="0"/>
            <a:ext cx="9217023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412" y="857250"/>
            <a:ext cx="6858000" cy="5143500"/>
          </a:xfrm>
          <a:prstGeom prst="rect">
            <a:avLst/>
          </a:prstGeom>
        </p:spPr>
      </p:pic>
      <p:pic>
        <p:nvPicPr>
          <p:cNvPr id="1028" name="Picture 4" descr="https://lh3.googleusercontent.com/IM2Oc7cqMiE0K8VCTa-JappvnJRJjopxpJ_Uu2i5EDbRX9GeFiTjOk6Yas04nb3FfejZgTCinxHW0yjIAGton4duDaE4soLIVpsplskH_VM0cyZeSFelqhcQ3zlPeAQWQLpKgISZvXCrPr_6kRfXmvUgtxRrl5SxRlVvrrhdx3yUVW-VjK9muf0PE-LOGJmaFU7kIEQx-cJafdXDz1YnCjNkYiAYqABjEI9vwc3X82S5CEc_92I9LfNTsG8f6gDFLnyTplN8NZhQnX0G-CN55qWguQifwZxrBWguxDSUBYkn9JI5Q-bEdNtgG_oL0kS0S_qVF42cy_t0xR3zrvOjnOwZsI-CeeerAR2bYbHymVVH06WFGyRaCggpCifXdmmPwahJX49vBDcvBugoP9x6mS93WPZ3xrxxCxk6N6j2YYDPYnFIjVoQShaMoagoH6NM9r4cHl9otXVUPPeCkgS-EgEUQMx5Vw8arMSDOFWVNklsht3yIIY3GyZoOJJFXuhOK6vl4ZMJiYYOdEiAve5byYTo2ZlUcAxMudbtxWKIIU613MmoMFU8hy0TSQYPgHeFS36PqOsDFcTCq7d5_FKwzMuKJO5mYasUQP_9lIQ=w2080-h1560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20" y="64629"/>
            <a:ext cx="9202859" cy="69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ww2-8m01QuAcVYoHrjLzpFj9Nhdsm_Ve20g57xdn3j6-4GxuhRXgNcDX1ucTdf2DkSDd10_jmMe91aMTigDYl0nR9HxsGMW1BD3biNM_wwV9iir0K-y6TBdu414XvLcnp0ocdpJgF7r2na0Z4Kjlhot4nDcQ-iHRKfE2iSpKfZQuG_h95XsQFO1-W973ZVT8sXgVC9VtsQlYPElNJcUhcREDKBggyg8wruDoeTfjV0-mERU2xbS7sI-RE8015ZvLFgjb8JaYl0U38KCxpX76sOFizFClgjM40DBC6J2B4pGne061t-9XpnNmArNwLlLXPgr-AJ8O70GTVdYm17tG1JozmcjEjPos539Lb3GuUYw2aXfK190tPrg2QDt4Ngd0NajncLpiXaaleZJ0FuvQJiGwMTb-CFdjHqljB_jIdW3oEV-dpUJ3HfDYW-0-ZOwJIWNUVeKMat3g5a6Stmtj1cJSU08EGZ2_4Hj1mhMAzSu_q4O3WQP6XMZDarRT-u_0dzYnW8JD5J0yvumxeiE19PQKD0e_mqVRLqIo-DGHOg541ZSnkMw5UeioWNowRULOI3mGmwNveJh8oSLFPv7u8dXBzFLcPvF162chz8A=w1198-h1560-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726" y="-215901"/>
            <a:ext cx="5634449" cy="73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-j3ClbDp_CP2_3qiZ8loGL2rZjnoTRVGG8eBLoSFQ4tfE5wKHTof6HbYXLi49dmMFMSDPWSqqTgcP5v3Wxws02KpRUwbtmAJyArHUaJmZfC2o2H29vIwuDfrk0JwFWK_wb-HrqBogwHId6iWUjSopcuusu_8B0GTJKPYfNSWeOXq3OiF5aLHOdjcbkFWzGSQNY8Vmv2ZcH1ni9PkPuTLSa_cyJpjUJpP99M_HjjCD9Osy6-IrN8E8KHBPAeQJlmRTuagGLdRxfyXLh5cBCP0wzqc3pS-_-gGl9vvYVGwZhPNaPbJNWhq0AQWm8drHNo8PxCmBOJ81KvaLq1sfB4073-UkPbq5pbSvtWXDGy_KKruInqjwBBRomJpho9idvq1B5nO5Afn_ukDtmr768ZWnRAwvdMTlVzDUXLsAQX_3f3UNYuih0-qWhooAkC0ZSBrCvqhbm0R5kSoPnWNQMohrWfnJgHBSwmXxyJJK_g9Wa7JzApqqliHOLk3u-9uYqsqwZ5cOvVLlR0ZjCNp92X9JsJzd1Sb3TNd202AYnO2sVy0bjHgyvCxMH-GVrgd51oywX4HzajI4aZq7tGGVY9SZys6yJGxZQgCmoUnWGM=w2080-h1560-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082" y="-41313"/>
            <a:ext cx="9215304" cy="691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13" y="0"/>
            <a:ext cx="8360199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241" y="0"/>
            <a:ext cx="7056343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88" y="0"/>
            <a:ext cx="7027649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412" y="857250"/>
            <a:ext cx="6858000" cy="5143500"/>
          </a:xfrm>
          <a:prstGeom prst="rect">
            <a:avLst/>
          </a:prstGeom>
        </p:spPr>
      </p:pic>
      <p:pic>
        <p:nvPicPr>
          <p:cNvPr id="1038" name="Picture 14" descr="https://lh3.googleusercontent.com/o-nAjkEyCceo0HSF9m-_LtFt9_ZtEEDzEQivbg_y7qAMRBKIk6R-5Pojut5CFBCHK_LZaNLuF1Hz4QwKiZ0WDKNR52VZZSAVDBo0dqP4lskDcPDbr8zZo6dQmIDrAbA-1wewiRLBZcC4tWdaClUFXdE20H22mG4Vnldydomhr4vf9sE_BP95URpVGkCfK00JGSUJzTRry6oeWfihHstJjBxF14Pk1vHQu0OUCk3EdLCblUu64g8744FAoWNQlRF8pv4UzeuwvwFqOOab4RGl6J4wwA_bJqX70VbTjeEQ5OQ39A191W1AaOqqivNwDn0ViarsAhXl-qXrpfzx8ZzsJb9C1CpURu7fi34bfkzebDwEvzFegkmEpAhklkQSgE_V8TDYmaljsF-PSWTCcecPpf8pqIOF8Ve53C2-TMBcsW_dD3VfjfgZ5Xd5oPQbx9oczcP56m_mjMS-zgM4smNEqS2TNoP6uQ5q79X7f-PRbRQ3IP6eeWVBEbkZa2kOaX-GKGeXlkgO_3hdQ4_9Lr_6nThSUswz4yPsjM3yBhFjfsrRj-1p0RcetB7pYuVWo5iYlvLEGEAiSHE-H802HuULUxPJ2kVHE4DjcuMi5y8=w2080-h1560-n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1742" y="-42622"/>
            <a:ext cx="9345860" cy="700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3.googleusercontent.com/EkgWQEhRHutvEuLIYHQHHqvkc9i0pkfdUVkGbO7o-o96jHT1jA078QZaVWEqlt0e9PEAy_WpUEr-uCB4DRgykwfhuPImOyEzznr1uJjZS0QRX8qXUxxOuCCszww6eA6jp0R7Ha_AP8IWvuo1Rn-R579oFWC5vX0idTkYd7Y4kBOWG2dHLKFf3vWIw4c9dtY0Rmlz5bI-ex_u6XY7YNWfCs1dFRHtEHEjAf3Wfpz8It3zpTRG-AXew_kV6kYdO--i0A4T3iYB5FtJnXMojoNGPJyN9ODGrR9m9CE27OU744KwXZxopO-46IWEPq_UHTTdykvnyNXTTrodpUACuspnS_Mpq7txOa3des88Pq4cAdch7LiQJtr0v2-cNAKJf9ucQjyQkYgiTVZcwgNOCwr8UKUAQ3kmI1-0sqMQiFdgqxVlN9SGmr-MrmI5mKFTwlrsGHUY0zhyifg7bt6hLIxWEanM7S9CGUHXlCqCtxFfp7fa5Sl2WXQOf2BVQctKIAeB9BCg9ofSOQQ9IhQDIG1GAUkavxHQc3QsP7Q9p43ptOzD_-kqAQPDEUUUq-WJt8LCTgeXxJeIrRtL7sEKdXvJR6C8IX5OrI89T_94iNU=w2080-h1560-n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5164"/>
            <a:ext cx="6083035" cy="45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3.googleusercontent.com/G94IBKbMCOzMI8Gjnu02wZ40Yamc8LMaPwWA70QZIVNso-cucNGcHYnGrxvtcAtl8YQcGLWI0nhRHymW-pcqNyc8yxmk0LI5Hy3gD7GetaSmh3K6LJtRwl1m750kW17SZMMaMOcBrTeyK_FUH5W2k8FrXopjcRW_VHgqltC9C31Qki_jo45xX9SKGd3VNJ7OsOt-rA5N8OZ-lVEhScBG-N2zHju8mzqaAm7nw1G0LIvBisECkHpAEqFoatzw55B5HGMmNPJ3ebKTEfh2AijRdn9xUp474-LMZP3WK3Hm1_Q_igKseKsoER5Y3DvJGqdHhjiIYpcVY3fQ-8VYCM_L2AXX4oby_Qq3M1rX2zpwudivGo7U6dDPD4ZNuwQqbwWC3MybPJT0dleh6IlHMe_rdlWy6Z7aAuEV03z-XFcBXqxT9PuxAOvH-lTKwYi8JDt7FhH5rg19BVQs1JTbajMy15UAxYntb-tAq_C3-Le7pNmd5wgs2BQfNSVV8WZhNPhBsiNXoLZqHE6to35UJ5QVg7LS4dmb7JBaNHASnjgHWTLoh3qiCRHNN0QAJDbYli3pNESZGy6fm3r0QbugjY8cyctZunJ4Tx5249K1Vi8=w2080-h1560-n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96" y="2219406"/>
            <a:ext cx="6256096" cy="46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" y="-221992"/>
            <a:ext cx="5287395" cy="57332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01" y="2084732"/>
            <a:ext cx="6741757" cy="505631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Objectifs</a:t>
            </a:r>
            <a:r>
              <a:rPr lang="en-US" dirty="0"/>
              <a:t> de santé </a:t>
            </a:r>
            <a:r>
              <a:rPr lang="en-US" dirty="0" err="1"/>
              <a:t>publique</a:t>
            </a:r>
            <a:r>
              <a:rPr lang="en-US" dirty="0"/>
              <a:t> du </a:t>
            </a:r>
            <a:r>
              <a:rPr lang="en-US" dirty="0" err="1"/>
              <a:t>gouvernement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1773934" y="1988840"/>
            <a:ext cx="864096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Réduction de la mortalité maternelle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Réduction de la mortalité infantile et juvénile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Maîtrise de la fécondité</a:t>
            </a:r>
          </a:p>
        </p:txBody>
      </p:sp>
    </p:spTree>
    <p:extLst>
      <p:ext uri="{BB962C8B-B14F-4D97-AF65-F5344CB8AC3E}">
        <p14:creationId xmlns:p14="http://schemas.microsoft.com/office/powerpoint/2010/main" val="36913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l’origine</a:t>
            </a:r>
            <a:r>
              <a:rPr lang="en-US" dirty="0"/>
              <a:t> : La </a:t>
            </a:r>
            <a:r>
              <a:rPr lang="en-US" dirty="0" err="1"/>
              <a:t>pouponnière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6340" y="764704"/>
            <a:ext cx="6336704" cy="2304256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Fondée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1955 par les </a:t>
            </a:r>
            <a:r>
              <a:rPr lang="en-US" dirty="0" err="1"/>
              <a:t>Soeurs</a:t>
            </a:r>
            <a:r>
              <a:rPr lang="en-US" dirty="0"/>
              <a:t> </a:t>
            </a:r>
            <a:r>
              <a:rPr lang="en-US" dirty="0" err="1"/>
              <a:t>Franciscaines</a:t>
            </a:r>
            <a:r>
              <a:rPr lang="en-US" dirty="0"/>
              <a:t> de Marie</a:t>
            </a:r>
          </a:p>
          <a:p>
            <a:endParaRPr lang="en-US" dirty="0"/>
          </a:p>
          <a:p>
            <a:r>
              <a:rPr lang="en-US" dirty="0"/>
              <a:t>	- </a:t>
            </a:r>
            <a:r>
              <a:rPr lang="en-US" dirty="0" err="1"/>
              <a:t>Accueil</a:t>
            </a:r>
            <a:r>
              <a:rPr lang="en-US" dirty="0"/>
              <a:t> des </a:t>
            </a:r>
            <a:r>
              <a:rPr lang="en-US" dirty="0" err="1"/>
              <a:t>enfants</a:t>
            </a:r>
            <a:r>
              <a:rPr lang="en-US" dirty="0"/>
              <a:t> de </a:t>
            </a:r>
            <a:r>
              <a:rPr lang="en-US" dirty="0" err="1"/>
              <a:t>familles</a:t>
            </a:r>
            <a:r>
              <a:rPr lang="en-US" dirty="0"/>
              <a:t> </a:t>
            </a:r>
            <a:r>
              <a:rPr lang="en-US" dirty="0" err="1"/>
              <a:t>pauvres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dénutrition</a:t>
            </a:r>
            <a:r>
              <a:rPr lang="en-US" dirty="0"/>
              <a:t> de 0 à 1 an.</a:t>
            </a:r>
          </a:p>
          <a:p>
            <a:r>
              <a:rPr lang="en-US" dirty="0"/>
              <a:t>	- </a:t>
            </a:r>
            <a:r>
              <a:rPr lang="en-US" dirty="0" err="1"/>
              <a:t>Accueil</a:t>
            </a:r>
            <a:r>
              <a:rPr lang="en-US" dirty="0"/>
              <a:t> des </a:t>
            </a:r>
            <a:r>
              <a:rPr lang="en-US" dirty="0" err="1"/>
              <a:t>enfants</a:t>
            </a:r>
            <a:r>
              <a:rPr lang="en-US" dirty="0"/>
              <a:t> </a:t>
            </a:r>
            <a:r>
              <a:rPr lang="en-US" dirty="0" err="1"/>
              <a:t>abandonnés</a:t>
            </a:r>
            <a:r>
              <a:rPr lang="en-US" dirty="0"/>
              <a:t> </a:t>
            </a:r>
            <a:r>
              <a:rPr lang="en-US" dirty="0" err="1"/>
              <a:t>confiés</a:t>
            </a:r>
            <a:r>
              <a:rPr lang="en-US" dirty="0"/>
              <a:t> par le Tribunal</a:t>
            </a:r>
          </a:p>
          <a:p>
            <a:endParaRPr lang="en-US" dirty="0"/>
          </a:p>
          <a:p>
            <a:r>
              <a:rPr lang="en-US" dirty="0"/>
              <a:t>Foyer </a:t>
            </a:r>
            <a:r>
              <a:rPr lang="en-US" dirty="0" err="1"/>
              <a:t>d’accueil</a:t>
            </a:r>
            <a:r>
              <a:rPr lang="en-US" dirty="0"/>
              <a:t> de </a:t>
            </a:r>
            <a:r>
              <a:rPr lang="en-US" dirty="0" err="1"/>
              <a:t>jeunes</a:t>
            </a:r>
            <a:r>
              <a:rPr lang="en-US" dirty="0"/>
              <a:t> </a:t>
            </a:r>
            <a:r>
              <a:rPr lang="en-US" dirty="0" err="1"/>
              <a:t>filles</a:t>
            </a:r>
            <a:r>
              <a:rPr lang="en-US" dirty="0"/>
              <a:t> </a:t>
            </a:r>
            <a:r>
              <a:rPr lang="en-US" dirty="0" err="1"/>
              <a:t>adolescentes</a:t>
            </a:r>
            <a:r>
              <a:rPr lang="en-US" dirty="0"/>
              <a:t> (</a:t>
            </a:r>
            <a:r>
              <a:rPr lang="en-US" dirty="0" err="1"/>
              <a:t>capacité</a:t>
            </a:r>
            <a:r>
              <a:rPr lang="en-US" dirty="0"/>
              <a:t> </a:t>
            </a:r>
            <a:r>
              <a:rPr lang="en-US" dirty="0" err="1"/>
              <a:t>d’accueil</a:t>
            </a:r>
            <a:r>
              <a:rPr lang="en-US" dirty="0"/>
              <a:t> de 50 </a:t>
            </a:r>
            <a:r>
              <a:rPr lang="en-US" dirty="0" err="1"/>
              <a:t>personnes</a:t>
            </a:r>
            <a:r>
              <a:rPr lang="en-US" dirty="0"/>
              <a:t>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460" y="2924944"/>
            <a:ext cx="4752975" cy="37242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  <p:pic>
        <p:nvPicPr>
          <p:cNvPr id="1026" name="Picture 2" descr="https://lh3.googleusercontent.com/SWXjfsVhE2wUaxvmOHxMsIEgAz_UgqHGrfx7P-KrPaX8DRLtjTheGiEu1JLFoMacP37qF8rn68UC9mS107t4oTSpgGnzmcYd38jjlyj-RrHaaISuHSz9NtL0s-R9rgRyJZ22LKBZmmz0ybrax3eDIHh02LNMWbtsnVjWGJPch3ol7CTHj8xQoibw7ukbPkL4DJ1NRAlE1-iBruiz7ymM8wZvDQDUcRu5dMnPD9fFzsDsNo1Bdof1IUEx9q2iYXa7HGzSYceiKk7YDGujm50NrFpJtcFx0NHRR5Ya5U2A2YdJHWofmw8x_AqVSMSYDX1IeE1PWCAOYLUuyxcsQX90JiyhlDw7db3KesmFZtCEtEkQh1wYsOl03jfi0_91KmJyYKeJaqbDZ8Egsa4fBvrHjnCAP8uAsveIiYfVhqkAiYx3xq2R475gTJOT5TKQlqHn0cHKrCgeyGaRkGmxJNKaNl7snA2_AuY6asU9AJZhoYiSdg_N-w_H6eMnUU4rCAt_pULzefVXKjL930tFktJD_xJP59RLvlBCyZKklUKglfwO7laUCsSiZePOJb-osWy6y-libTsR2cgKh_KviX89gnaSEHo9nSOnt0VeCb4=w1170-h1560-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88" y="-1827584"/>
            <a:ext cx="7080218" cy="944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HsFzGbraU815ZWwrdPQB4TmbJw7rIPOKYDytP5GJht11Bz-DjsNVs-mjO8oh3wue9yqXWRUHoLZWsuaa3_Zj2c-Y5Q3HorEU1pET50QthSRi5OJxvW5zvUbjaZe4egHDf6McpS_91tA-SdUjUy6lO6u5uK6kHVOj2b8hKC5gSHrWtEaVRzJ8EvhyU_1j-rfKeuwXZyfNwaGELfXu1kO4wxZOD4bCVKXWXlhBimoUNHjF3-oEK7PkFKF31K4182aCLWUZMbthx5SX5W4eMs5UCJL_IyY7l6LUtNR3wivDcarktYQwi-n2XdTDjOc8isHtAg6nIWhIpcyyiMVPZQMOoO2K9iYGN_k-RKOpekd4QHvUsN8i3q3et9Sv1iGxay1Tr8MzNuPyuFgHEpdI2HcWjmMekn5Hiv-HSaBrM09kJSc74EONvQ_WWboMxL-edAG9GWAGjjaVAgTR-sD5Rp3ek07PpM3JMr8pfO6vL2epPRm1cu-uZlquBuqloIO4WVcXDlh40WQ5rB9CVRnB1mYEegc5Z8aQfksKD_AOD9S9vDe5qXHf0RWMphnfXyIYsZNXzeTw1G0GmIPZIG34z6Q57HcvAdd_4emZnr5M_EQ=w1170-h1560-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88" y="-891480"/>
            <a:ext cx="7020778" cy="936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9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3967336"/>
          </a:xfrm>
        </p:spPr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dispensaire</a:t>
            </a:r>
            <a:r>
              <a:rPr lang="en-US" dirty="0"/>
              <a:t> </a:t>
            </a:r>
            <a:r>
              <a:rPr lang="en-US" dirty="0" err="1"/>
              <a:t>saint-Laurent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1804" y="2140131"/>
            <a:ext cx="4320480" cy="1295400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414141"/>
                </a:solidFill>
              </a:rPr>
              <a:t>4 boulevards du Général de Gaulle, Dakar, Sénégal</a:t>
            </a:r>
          </a:p>
          <a:p>
            <a:pPr algn="ctr"/>
            <a:endParaRPr lang="fr-FR" dirty="0">
              <a:solidFill>
                <a:srgbClr val="414141"/>
              </a:solidFill>
            </a:endParaRPr>
          </a:p>
          <a:p>
            <a:r>
              <a:rPr lang="fr-FR" dirty="0"/>
              <a:t>saintlaurentdispensaire@gmail.com</a:t>
            </a:r>
            <a:endParaRPr lang="en-US" dirty="0"/>
          </a:p>
        </p:txBody>
      </p:sp>
      <p:pic>
        <p:nvPicPr>
          <p:cNvPr id="5" name="img_5748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77788" y="3320988"/>
            <a:ext cx="4464496" cy="3509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24" y="1159388"/>
            <a:ext cx="6672527" cy="45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9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L’offre de soins au dispensaire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17614" y="1484784"/>
            <a:ext cx="9197280" cy="411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consultations pédiatriques : 90 à 120 par jour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consultations adultes : 75 à 80 par jour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réfections de pansements : 30 à 80 par jour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prise de sang (laboratoire) : 558 en moyenne par mois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consultations pré natales hebdomadaires : 148 en moyenne par mois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vaccination des enfants hebdomadaire : 216 en moyenne par mois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hospitalisation de jour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échographie obstétricale </a:t>
            </a:r>
          </a:p>
          <a:p>
            <a:pPr>
              <a:lnSpc>
                <a:spcPct val="90000"/>
              </a:lnSpc>
            </a:pPr>
            <a:endParaRPr lang="fr-FR" sz="2400" dirty="0"/>
          </a:p>
        </p:txBody>
      </p:sp>
      <p:sp>
        <p:nvSpPr>
          <p:cNvPr id="2" name="ZoneTexte 1"/>
          <p:cNvSpPr txBox="1"/>
          <p:nvPr/>
        </p:nvSpPr>
        <p:spPr>
          <a:xfrm>
            <a:off x="8470676" y="151224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dirty="0">
                <a:solidFill>
                  <a:srgbClr val="00B050"/>
                </a:solidFill>
              </a:rPr>
              <a:t>50 à 60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54652" y="227687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dirty="0">
                <a:solidFill>
                  <a:srgbClr val="00B050"/>
                </a:solidFill>
              </a:rPr>
              <a:t>60 à 70 1j/2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26260" y="3359143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dirty="0">
                <a:solidFill>
                  <a:srgbClr val="00B050"/>
                </a:solidFill>
              </a:rPr>
              <a:t>40 par semaine (en 2 jours)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870275" y="4508688"/>
            <a:ext cx="731854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rgbClr val="00B050"/>
                </a:solidFill>
              </a:rPr>
              <a:t>Rare en période sèche ; salle pleine pdt l’hivernage (paludisme)</a:t>
            </a:r>
          </a:p>
        </p:txBody>
      </p:sp>
    </p:spTree>
    <p:extLst>
      <p:ext uri="{BB962C8B-B14F-4D97-AF65-F5344CB8AC3E}">
        <p14:creationId xmlns:p14="http://schemas.microsoft.com/office/powerpoint/2010/main" val="365286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029" y="79012"/>
            <a:ext cx="8298180" cy="6858000"/>
          </a:xfrm>
          <a:prstGeom prst="rect">
            <a:avLst/>
          </a:prstGeom>
        </p:spPr>
      </p:pic>
      <p:sp>
        <p:nvSpPr>
          <p:cNvPr id="6" name="Flèche courbée vers la gauche 5"/>
          <p:cNvSpPr/>
          <p:nvPr/>
        </p:nvSpPr>
        <p:spPr>
          <a:xfrm rot="6366947">
            <a:off x="5634852" y="4068999"/>
            <a:ext cx="1167380" cy="2346240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4099144"/>
            <a:ext cx="4896544" cy="28378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9689" y="3393075"/>
            <a:ext cx="4005064" cy="3003798"/>
          </a:xfrm>
          <a:prstGeom prst="rect">
            <a:avLst/>
          </a:prstGeom>
        </p:spPr>
      </p:pic>
      <p:sp>
        <p:nvSpPr>
          <p:cNvPr id="8" name="Flèche courbée vers la droite 7"/>
          <p:cNvSpPr/>
          <p:nvPr/>
        </p:nvSpPr>
        <p:spPr>
          <a:xfrm>
            <a:off x="4797428" y="3556902"/>
            <a:ext cx="900296" cy="1926531"/>
          </a:xfrm>
          <a:prstGeom prst="curvedRightArrow">
            <a:avLst>
              <a:gd name="adj1" fmla="val 25000"/>
              <a:gd name="adj2" fmla="val 50000"/>
              <a:gd name="adj3" fmla="val 27650"/>
            </a:avLst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4" y="2029164"/>
            <a:ext cx="6204181" cy="4653136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>
          <a:xfrm rot="3562492">
            <a:off x="4612413" y="3943128"/>
            <a:ext cx="460791" cy="940551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8531" y="1977291"/>
            <a:ext cx="5668252" cy="42511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983"/>
            <a:ext cx="5625001" cy="4218751"/>
          </a:xfrm>
          <a:prstGeom prst="rect">
            <a:avLst/>
          </a:prstGeom>
        </p:spPr>
      </p:pic>
      <p:sp>
        <p:nvSpPr>
          <p:cNvPr id="13" name="Flèche gauche 12"/>
          <p:cNvSpPr/>
          <p:nvPr/>
        </p:nvSpPr>
        <p:spPr>
          <a:xfrm>
            <a:off x="3734217" y="3842435"/>
            <a:ext cx="864096" cy="24551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27" y="2958870"/>
            <a:ext cx="4099144" cy="307435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7" y="3127148"/>
            <a:ext cx="4308980" cy="323173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12" y="3169265"/>
            <a:ext cx="4260847" cy="3195635"/>
          </a:xfrm>
          <a:prstGeom prst="rect">
            <a:avLst/>
          </a:prstGeom>
        </p:spPr>
      </p:pic>
      <p:pic>
        <p:nvPicPr>
          <p:cNvPr id="2050" name="Picture 2" descr="https://lh3.googleusercontent.com/VFOzQwuaNrDI4Ge7hrrVQu4cvH7c-vRfY5joxeTT0iNE22bCdVhKHf2S8sefPDmNdzo3zQSadmwnJByHgmZ9mRqVM4XZO6Onv7MW516FjlExfuc6Ma64gJ9HlUHUtkMvZ2Z5XY4RzRtKdrQXXgTrxHy4ddL6GGWcYgAddZPLFLXRg_rYfygl5gPW0KbFqnJYJ2AUb0Hf9FBVXm8lyPzUMTRUJVozj48QT3cLNO9n3Aa33Iw5ffjgJXw4SCXc5YgZlcjIus9fB770V-pjnKUYJW0T1omXQTNQSYNIOxh_tBwEdl96dD8yX32AMMbbePRb0xqvEurkHlypCkcsNIL45SDVI3yXlIoIowF9r7KdqmAMdMyctH6OhZuSkFWVZLTSCXOxblqxRaXe1nJfLqbJsEqp6IxSoWYt0V3niuGA-W6CkPp8OkvvLht1RNRZ_dHz-kTeKDSVG1CrIQRr9AjzQQXjaJrwHMcNc-rBVZRpu-ZgRN-zQLEQEltuk14TW-DEZlrAvk7t1O76Oa0mfydRToLy9V3hnaiqU6irCMaqFDaC6jkLucZa8MUjS8N8k3X6L0K8y3BT2N1RmbGHOJ7Qi5X8TyLif9NPn3Y5pRs=w2080-h1560-n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1" y="-72342"/>
            <a:ext cx="4494174" cy="33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èche courbée vers la droite 17"/>
          <p:cNvSpPr/>
          <p:nvPr/>
        </p:nvSpPr>
        <p:spPr>
          <a:xfrm rot="19198268">
            <a:off x="2572304" y="3371982"/>
            <a:ext cx="1391651" cy="1190597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77" y="2488"/>
            <a:ext cx="4811763" cy="4722656"/>
          </a:xfrm>
          <a:prstGeom prst="rect">
            <a:avLst/>
          </a:prstGeom>
        </p:spPr>
      </p:pic>
      <p:sp>
        <p:nvSpPr>
          <p:cNvPr id="20" name="Flèche courbée vers la gauche 19"/>
          <p:cNvSpPr/>
          <p:nvPr/>
        </p:nvSpPr>
        <p:spPr>
          <a:xfrm rot="8068918">
            <a:off x="5807601" y="2986544"/>
            <a:ext cx="495489" cy="1256638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rgbClr val="FF0000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73" y="-83686"/>
            <a:ext cx="6605781" cy="4954336"/>
          </a:xfrm>
          <a:prstGeom prst="rect">
            <a:avLst/>
          </a:prstGeom>
        </p:spPr>
      </p:pic>
      <p:sp>
        <p:nvSpPr>
          <p:cNvPr id="22" name="Flèche courbée vers la gauche 21"/>
          <p:cNvSpPr/>
          <p:nvPr/>
        </p:nvSpPr>
        <p:spPr>
          <a:xfrm rot="17905271">
            <a:off x="6904325" y="1200715"/>
            <a:ext cx="777802" cy="1403134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1"/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7417" y="618105"/>
            <a:ext cx="6153944" cy="4615458"/>
          </a:xfrm>
          <a:prstGeom prst="rect">
            <a:avLst/>
          </a:prstGeom>
        </p:spPr>
      </p:pic>
      <p:sp>
        <p:nvSpPr>
          <p:cNvPr id="24" name="Flèche droite 23"/>
          <p:cNvSpPr/>
          <p:nvPr/>
        </p:nvSpPr>
        <p:spPr>
          <a:xfrm>
            <a:off x="4434013" y="3212976"/>
            <a:ext cx="2277421" cy="50405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8816" y="726539"/>
            <a:ext cx="6858000" cy="51435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77" y="-18646"/>
            <a:ext cx="5559783" cy="416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2555" cy="3744416"/>
          </a:xfrm>
          <a:prstGeom prst="rect">
            <a:avLst/>
          </a:prstGeom>
        </p:spPr>
      </p:pic>
      <p:pic>
        <p:nvPicPr>
          <p:cNvPr id="2054" name="Picture 6" descr="https://lh3.googleusercontent.com/GyKW7e7dG29YTnoNggzLPLbON_2S871dCyMgWqWk9QBgCi0zO4N1bJhnwWGHS_2_6rL4vqjAh0kE4yQkYN7acP655E-qnAKqhKCNtWAriJ93Ipkkvm5ATngLiueD8JcnxmOQP_S_8BmdSnIC3aeWjg2TjmQLMxCrb3_EvFwPiXpjW2BUMnSNIJNa_d81vGE5TPVpbx7mjdahmSGPpIEMZi0nz7bIm_Ob-gftPKVGy0sXh7XwkzgWNVkvbkJCb6Sz-d5Ialu-V6BIy607TcO0dER6PXgCloJBb5tHtp2TneKk_6B1usUMNCdtdRS8C0OhGLmNncclwVE_7T-anUTOq1lDLnjpC-3bvLSiYxRA5CK96HJcCJvbGP5faZjIWKVN5OvOk7SCmJMFJL6ULpaGWakiv-hZTBAyu4HWR4qv1D0XuEZW15ZUpHw4ifX0IRkFd9axRoqcmFOsRT3kfvrXZVE5siaDidBSRMjCyFX7ypD3f0QOMTr3ee1YwmwhcyzYHTgHKKuA0rTd2OxyPvMZ4D70l1cNAoCDWfblVFTHFsEJa6KBdKwqwoCKmJYYcJyZtcfRjSLLgb0jTlnbi5d30QXje7w6mTokX0iCkqE=w2080-h1560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-20379"/>
            <a:ext cx="5256584" cy="39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h3.googleusercontent.com/k6y8qoU3UplSGXYc2yYPTLjGBb-bv-Z1weak-_YZxrenkwDBMb4eoZD56qkj2b7_91apRVpvfl3LFH354qIJeZ_4i-QVahtaH3Z4-mSOYLvU1yw63wE_BbioNvkJJk-Sp2KqnJkxc20Sm7EG-P45a5g721Qez_utR3-BjiOq5hUMmurqCCE1bF7gZIHDYrQFMetfcY8g43Ii3XYzQrjJgmMM9fJdn-LDuhK2xFd0_Z7iogzFnsXQE5hixhbuuyOavVd1HtM-Bp4io-KELzBOk_i0UzpTuex_yAP95ShgXpgPznifbmcuMpCNbcqgIHpFPBIRocYu5CVM7vpiCTm-4N8miXDHYpizMm7R3riPCbhAqfky8uBU3z8I-N-IuviPFswUBLhNmKkCaHeAybneXo4Z5cwMwbPbphvlkr8tHpYXgZsyd67Elky5TI-AJro4GfeemK7WePXUy2QoSbPkjYKH_YEUVnOVLq0rBBUayOT4lLJovr8AzYXYkt-ayesEEjKo9sOtZlZXU-kp1m4SU53AhBeEKaOpCGPR14VtmIz-Ls6vKKaLRGTP0aFV9UZZtPekNRsEclvFBORj4R5NUwjGvYKOTsFXdKmiC54=w2080-h1560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0" y="1052736"/>
            <a:ext cx="6586909" cy="49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lh3.googleusercontent.com/Clg4puB4Ox_LYEodT205dkcY4B1Ju6AasXT-cQ8Ib6qUIWQVjvkPFJNhtkWZqpzgZ9rdUIc2WgJHlW__JmQPgiGq2zEN7y95K0xqhw-9Z27mCTCSqxu63u9zzuyhg5kKlyA-5Y64nu3gaQuK-w7QCR3WMPHU0PTZvBCXdM5_oizkFCIkG7RjAkcyALZkXXzRMoXddMXWRmR_O3Z-oYTNXKjutjObHMcc7EoxZ29vqQc9EBAC-Ht5qmdfnCpsIuXWp-ooCyj21KzwVLA4WaMagPLnLgHJDFkbOEjd7LGZK_rkdnDtxR67pHI1RbXlTIAiv83ZwrNMgDaUchnXMBT_nQuB2lR3WTLow8j23jgB4NhPujLfBElTV7MgJ1u_y8tYDUkXin6YBn1O_7AZU6zY-iI09VwoQaFLEj5x6b6wV5I8g80Ohrs84aYo7xfKtOzvzDsztBwOvCHKEUQ-jJh8o6gbOnXhxR4WtO8JZy7PVsVt6HlvKrfNEvVly40SNB1WeHanawHd13U_SffQPXpPwU82KZnsbPBWztENmviRwqeyb8mODWJNFz819QSvfagVM2cgmU9t-OvKqMM4LdJInlTWH8P_Zs3JLPDnlJM=w2080-h1560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124695"/>
            <a:ext cx="4788880" cy="63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lh3.googleusercontent.com/Ve_fsAz4upT3nFqXnuwFzQmd-84Bb-unslcS9855XIjM_04yyYemSnoBwOjbE5MxWDMib-MYdMI96R4gMc2_TSH5qZ5EwQkHe4YvxQDXxd55x_dLfJFSRBaS2xlw11ok6VlVUkZFqtEgPynr3N6eyHIfx5Jfg5FIM7nWb2vWUPmxz15sc_QWG04mJDICLtPH3ffKDVC2N8BvUeeydhRqzY-IWkGBBJK9QL5yJR0E10LKAfUIX3f8y8Z-wUZ5uLCU7e8_REK0Boc-4fS4g4dfQUpVvnykohm-O66yv6TaAR65V1Vz8TN9G9WKF2wzrUpe3k7WWLOaDcVRgu29YwNMPR-SSj78AKcMpaqinT6CEoB_sx5h8-z6YbRVybopMHhf8hUGIE4ux0yMgQPoSgig4yi-hb1C-RrrG7TopS5myQ6GXbzqYbBqUBOPb6KIdjYA1k584cNAfMbBnnUIRua6xLB4ViRaKgnnhBnsIsizwD9QjX112naUayayrdMjiW-cHo-aguipELqp-RoQB0zNLkEzGzWwIM9mIBTR-rfF1E3UbZgc2WyFRur_85yuuot9jWeKzBpCtNcWMaaTUf5QrLgoW2kTKz31ppqkRLk=w1170-h1560-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54" y="-20379"/>
            <a:ext cx="4961765" cy="66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9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inental_Africa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6d93d202-47fc-4405-873a-cab67cc5f1b2">english</DirectSourceMarket>
    <ApprovalStatus xmlns="6d93d202-47fc-4405-873a-cab67cc5f1b2">InProgress</ApprovalStatus>
    <MarketSpecific xmlns="6d93d202-47fc-4405-873a-cab67cc5f1b2">false</MarketSpecific>
    <LocComments xmlns="6d93d202-47fc-4405-873a-cab67cc5f1b2" xsi:nil="true"/>
    <ThumbnailAssetId xmlns="6d93d202-47fc-4405-873a-cab67cc5f1b2" xsi:nil="true"/>
    <PrimaryImageGen xmlns="6d93d202-47fc-4405-873a-cab67cc5f1b2">false</PrimaryImageGen>
    <LegacyData xmlns="6d93d202-47fc-4405-873a-cab67cc5f1b2" xsi:nil="true"/>
    <LocRecommendedHandoff xmlns="6d93d202-47fc-4405-873a-cab67cc5f1b2" xsi:nil="true"/>
    <BusinessGroup xmlns="6d93d202-47fc-4405-873a-cab67cc5f1b2" xsi:nil="true"/>
    <BlockPublish xmlns="6d93d202-47fc-4405-873a-cab67cc5f1b2">false</BlockPublish>
    <TPFriendlyName xmlns="6d93d202-47fc-4405-873a-cab67cc5f1b2" xsi:nil="true"/>
    <NumericId xmlns="6d93d202-47fc-4405-873a-cab67cc5f1b2" xsi:nil="true"/>
    <APEditor xmlns="6d93d202-47fc-4405-873a-cab67cc5f1b2">
      <UserInfo>
        <DisplayName/>
        <AccountId xsi:nil="true"/>
        <AccountType/>
      </UserInfo>
    </APEditor>
    <SourceTitle xmlns="6d93d202-47fc-4405-873a-cab67cc5f1b2" xsi:nil="true"/>
    <OpenTemplate xmlns="6d93d202-47fc-4405-873a-cab67cc5f1b2">true</OpenTemplate>
    <UALocComments xmlns="6d93d202-47fc-4405-873a-cab67cc5f1b2" xsi:nil="true"/>
    <ParentAssetId xmlns="6d93d202-47fc-4405-873a-cab67cc5f1b2" xsi:nil="true"/>
    <IntlLangReviewDate xmlns="6d93d202-47fc-4405-873a-cab67cc5f1b2" xsi:nil="true"/>
    <FeatureTagsTaxHTField0 xmlns="6d93d202-47fc-4405-873a-cab67cc5f1b2">
      <Terms xmlns="http://schemas.microsoft.com/office/infopath/2007/PartnerControls"/>
    </FeatureTagsTaxHTField0>
    <PublishStatusLookup xmlns="6d93d202-47fc-4405-873a-cab67cc5f1b2">
      <Value>465140</Value>
    </PublishStatusLookup>
    <Providers xmlns="6d93d202-47fc-4405-873a-cab67cc5f1b2" xsi:nil="true"/>
    <MachineTranslated xmlns="6d93d202-47fc-4405-873a-cab67cc5f1b2">false</MachineTranslated>
    <OriginalSourceMarket xmlns="6d93d202-47fc-4405-873a-cab67cc5f1b2">english</OriginalSourceMarket>
    <APDescription xmlns="6d93d202-47fc-4405-873a-cab67cc5f1b2">This template - appropriate for students, teachers, or businesses -  features a title slide with a map of the African continent in a gray-on-gray color scheme. It's one of a related series of templates, each featuring a different continent.  This template is compatible with PowerPoint 2013 and later, and offers a variety of slide layouts including title slides, bulleted lists, photo with captions, a sample chart, and blank slide, all in a widescreen (16X9) format.
</APDescription>
    <ClipArtFilename xmlns="6d93d202-47fc-4405-873a-cab67cc5f1b2" xsi:nil="true"/>
    <ContentItem xmlns="6d93d202-47fc-4405-873a-cab67cc5f1b2" xsi:nil="true"/>
    <TPInstallLocation xmlns="6d93d202-47fc-4405-873a-cab67cc5f1b2" xsi:nil="true"/>
    <PublishTargets xmlns="6d93d202-47fc-4405-873a-cab67cc5f1b2">OfficeOnlineVNext</PublishTargets>
    <TimesCloned xmlns="6d93d202-47fc-4405-873a-cab67cc5f1b2" xsi:nil="true"/>
    <AssetStart xmlns="6d93d202-47fc-4405-873a-cab67cc5f1b2">2011-12-19T18:35:00+00:00</AssetStart>
    <Provider xmlns="6d93d202-47fc-4405-873a-cab67cc5f1b2" xsi:nil="true"/>
    <AcquiredFrom xmlns="6d93d202-47fc-4405-873a-cab67cc5f1b2">Internal MS</AcquiredFrom>
    <FriendlyTitle xmlns="6d93d202-47fc-4405-873a-cab67cc5f1b2" xsi:nil="true"/>
    <LastHandOff xmlns="6d93d202-47fc-4405-873a-cab67cc5f1b2" xsi:nil="true"/>
    <TPClientViewer xmlns="6d93d202-47fc-4405-873a-cab67cc5f1b2" xsi:nil="true"/>
    <UACurrentWords xmlns="6d93d202-47fc-4405-873a-cab67cc5f1b2" xsi:nil="true"/>
    <ArtSampleDocs xmlns="6d93d202-47fc-4405-873a-cab67cc5f1b2" xsi:nil="true"/>
    <UALocRecommendation xmlns="6d93d202-47fc-4405-873a-cab67cc5f1b2">Localize</UALocRecommendation>
    <Manager xmlns="6d93d202-47fc-4405-873a-cab67cc5f1b2" xsi:nil="true"/>
    <ShowIn xmlns="6d93d202-47fc-4405-873a-cab67cc5f1b2">Show everywhere</ShowIn>
    <UANotes xmlns="6d93d202-47fc-4405-873a-cab67cc5f1b2" xsi:nil="true"/>
    <TemplateStatus xmlns="6d93d202-47fc-4405-873a-cab67cc5f1b2">Complete</TemplateStatus>
    <InternalTagsTaxHTField0 xmlns="6d93d202-47fc-4405-873a-cab67cc5f1b2">
      <Terms xmlns="http://schemas.microsoft.com/office/infopath/2007/PartnerControls"/>
    </InternalTagsTaxHTField0>
    <CSXHash xmlns="6d93d202-47fc-4405-873a-cab67cc5f1b2" xsi:nil="true"/>
    <Downloads xmlns="6d93d202-47fc-4405-873a-cab67cc5f1b2">0</Downloads>
    <VoteCount xmlns="6d93d202-47fc-4405-873a-cab67cc5f1b2" xsi:nil="true"/>
    <OOCacheId xmlns="6d93d202-47fc-4405-873a-cab67cc5f1b2" xsi:nil="true"/>
    <IsDeleted xmlns="6d93d202-47fc-4405-873a-cab67cc5f1b2">false</IsDeleted>
    <AssetExpire xmlns="6d93d202-47fc-4405-873a-cab67cc5f1b2">2035-01-01T08:00:00+00:00</AssetExpire>
    <DSATActionTaken xmlns="6d93d202-47fc-4405-873a-cab67cc5f1b2" xsi:nil="true"/>
    <CSXSubmissionMarket xmlns="6d93d202-47fc-4405-873a-cab67cc5f1b2" xsi:nil="true"/>
    <TPExecutable xmlns="6d93d202-47fc-4405-873a-cab67cc5f1b2" xsi:nil="true"/>
    <SubmitterId xmlns="6d93d202-47fc-4405-873a-cab67cc5f1b2" xsi:nil="true"/>
    <EditorialTags xmlns="6d93d202-47fc-4405-873a-cab67cc5f1b2" xsi:nil="true"/>
    <ApprovalLog xmlns="6d93d202-47fc-4405-873a-cab67cc5f1b2" xsi:nil="true"/>
    <AssetType xmlns="6d93d202-47fc-4405-873a-cab67cc5f1b2">TP</AssetType>
    <BugNumber xmlns="6d93d202-47fc-4405-873a-cab67cc5f1b2" xsi:nil="true"/>
    <CSXSubmissionDate xmlns="6d93d202-47fc-4405-873a-cab67cc5f1b2" xsi:nil="true"/>
    <CSXUpdate xmlns="6d93d202-47fc-4405-873a-cab67cc5f1b2">false</CSXUpdate>
    <Milestone xmlns="6d93d202-47fc-4405-873a-cab67cc5f1b2" xsi:nil="true"/>
    <RecommendationsModifier xmlns="6d93d202-47fc-4405-873a-cab67cc5f1b2" xsi:nil="true"/>
    <OriginAsset xmlns="6d93d202-47fc-4405-873a-cab67cc5f1b2" xsi:nil="true"/>
    <TPComponent xmlns="6d93d202-47fc-4405-873a-cab67cc5f1b2" xsi:nil="true"/>
    <AssetId xmlns="6d93d202-47fc-4405-873a-cab67cc5f1b2">TP102804855</AssetId>
    <IntlLocPriority xmlns="6d93d202-47fc-4405-873a-cab67cc5f1b2" xsi:nil="true"/>
    <PolicheckWords xmlns="6d93d202-47fc-4405-873a-cab67cc5f1b2" xsi:nil="true"/>
    <TPLaunchHelpLink xmlns="6d93d202-47fc-4405-873a-cab67cc5f1b2" xsi:nil="true"/>
    <TPApplication xmlns="6d93d202-47fc-4405-873a-cab67cc5f1b2" xsi:nil="true"/>
    <CrawlForDependencies xmlns="6d93d202-47fc-4405-873a-cab67cc5f1b2">false</CrawlForDependencies>
    <HandoffToMSDN xmlns="6d93d202-47fc-4405-873a-cab67cc5f1b2" xsi:nil="true"/>
    <PlannedPubDate xmlns="6d93d202-47fc-4405-873a-cab67cc5f1b2" xsi:nil="true"/>
    <IntlLangReviewer xmlns="6d93d202-47fc-4405-873a-cab67cc5f1b2" xsi:nil="true"/>
    <TrustLevel xmlns="6d93d202-47fc-4405-873a-cab67cc5f1b2">1 Microsoft Managed Content</TrustLevel>
    <LocLastLocAttemptVersionLookup xmlns="6d93d202-47fc-4405-873a-cab67cc5f1b2">724979</LocLastLocAttemptVersionLookup>
    <IsSearchable xmlns="6d93d202-47fc-4405-873a-cab67cc5f1b2">true</IsSearchable>
    <TemplateTemplateType xmlns="6d93d202-47fc-4405-873a-cab67cc5f1b2">PowerPoint Presentation Template</TemplateTemplateType>
    <CampaignTagsTaxHTField0 xmlns="6d93d202-47fc-4405-873a-cab67cc5f1b2">
      <Terms xmlns="http://schemas.microsoft.com/office/infopath/2007/PartnerControls"/>
    </CampaignTagsTaxHTField0>
    <TPNamespace xmlns="6d93d202-47fc-4405-873a-cab67cc5f1b2" xsi:nil="true"/>
    <TaxCatchAll xmlns="6d93d202-47fc-4405-873a-cab67cc5f1b2"/>
    <Markets xmlns="6d93d202-47fc-4405-873a-cab67cc5f1b2"/>
    <UAProjectedTotalWords xmlns="6d93d202-47fc-4405-873a-cab67cc5f1b2" xsi:nil="true"/>
    <IntlLangReview xmlns="6d93d202-47fc-4405-873a-cab67cc5f1b2">false</IntlLangReview>
    <OutputCachingOn xmlns="6d93d202-47fc-4405-873a-cab67cc5f1b2">false</OutputCachingOn>
    <AverageRating xmlns="6d93d202-47fc-4405-873a-cab67cc5f1b2" xsi:nil="true"/>
    <APAuthor xmlns="6d93d202-47fc-4405-873a-cab67cc5f1b2">
      <UserInfo>
        <DisplayName>REDMOND\v-vaddu</DisplayName>
        <AccountId>2567</AccountId>
        <AccountType/>
      </UserInfo>
    </APAuthor>
    <LocManualTestRequired xmlns="6d93d202-47fc-4405-873a-cab67cc5f1b2">false</LocManualTestRequired>
    <TPCommandLine xmlns="6d93d202-47fc-4405-873a-cab67cc5f1b2" xsi:nil="true"/>
    <TPAppVersion xmlns="6d93d202-47fc-4405-873a-cab67cc5f1b2" xsi:nil="true"/>
    <EditorialStatus xmlns="6d93d202-47fc-4405-873a-cab67cc5f1b2">Complete</EditorialStatus>
    <LastModifiedDateTime xmlns="6d93d202-47fc-4405-873a-cab67cc5f1b2" xsi:nil="true"/>
    <ScenarioTagsTaxHTField0 xmlns="6d93d202-47fc-4405-873a-cab67cc5f1b2">
      <Terms xmlns="http://schemas.microsoft.com/office/infopath/2007/PartnerControls"/>
    </ScenarioTagsTaxHTField0>
    <OriginalRelease xmlns="6d93d202-47fc-4405-873a-cab67cc5f1b2">14</OriginalRelease>
    <TPLaunchHelpLinkType xmlns="6d93d202-47fc-4405-873a-cab67cc5f1b2">Template</TPLaunchHelpLinkType>
    <LocalizationTagsTaxHTField0 xmlns="6d93d202-47fc-4405-873a-cab67cc5f1b2">
      <Terms xmlns="http://schemas.microsoft.com/office/infopath/2007/PartnerControls"/>
    </LocalizationTagsTaxHTField0>
    <Component xmlns="64acb2c5-0a2b-4bda-bd34-58e36cbb80d2" xsi:nil="true"/>
    <Description0 xmlns="64acb2c5-0a2b-4bda-bd34-58e36cbb80d2" xsi:nil="true"/>
    <LocMarketGroupTiers2 xmlns="6d93d202-47fc-4405-873a-cab67cc5f1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B2A359-4F04-48C2-94D3-E5B87392E0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AE8D1B-7B0D-4041-93FC-F4191AFBBFC2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6d93d202-47fc-4405-873a-cab67cc5f1b2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4acb2c5-0a2b-4bda-bd34-58e36cbb80d2"/>
  </ds:schemaRefs>
</ds:datastoreItem>
</file>

<file path=customXml/itemProps3.xml><?xml version="1.0" encoding="utf-8"?>
<ds:datastoreItem xmlns:ds="http://schemas.openxmlformats.org/officeDocument/2006/customXml" ds:itemID="{6CD52D65-A69C-4D74-A2F0-CC082336F6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tf02804856</Template>
  <TotalTime>0</TotalTime>
  <Words>443</Words>
  <Application>Microsoft Office PowerPoint</Application>
  <PresentationFormat>Personnalisé</PresentationFormat>
  <Paragraphs>86</Paragraphs>
  <Slides>15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Continental_Africa_16x9</vt:lpstr>
      <vt:lpstr>Stage au Sénégal</vt:lpstr>
      <vt:lpstr>La République du  Sénégal</vt:lpstr>
      <vt:lpstr>Le sénégal d’après nous…</vt:lpstr>
      <vt:lpstr>Présentation PowerPoint</vt:lpstr>
      <vt:lpstr>A l’origine : La pouponnière </vt:lpstr>
      <vt:lpstr>Le dispensaire saint-Laurent     </vt:lpstr>
      <vt:lpstr>Présentation PowerPoint</vt:lpstr>
      <vt:lpstr>Présentation PowerPoint</vt:lpstr>
      <vt:lpstr>Présentation PowerPoint</vt:lpstr>
      <vt:lpstr>Présentation PowerPoint</vt:lpstr>
      <vt:lpstr>Nos objectifs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Stage au Sénégal</dc:title>
  <dc:creator/>
  <cp:lastModifiedBy/>
  <cp:revision>6</cp:revision>
  <dcterms:created xsi:type="dcterms:W3CDTF">2017-10-06T13:41:18Z</dcterms:created>
  <dcterms:modified xsi:type="dcterms:W3CDTF">2018-10-01T07:53:37Z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0x01010069924D1ECC420D47A2456556BC94F7370400BDF4491DEA4973499845289601F88B9F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